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4" r:id="rId3"/>
    <p:sldId id="275" r:id="rId4"/>
    <p:sldId id="262" r:id="rId5"/>
    <p:sldId id="258" r:id="rId6"/>
    <p:sldId id="264" r:id="rId7"/>
    <p:sldId id="260" r:id="rId8"/>
    <p:sldId id="259" r:id="rId9"/>
    <p:sldId id="278" r:id="rId10"/>
    <p:sldId id="279" r:id="rId11"/>
    <p:sldId id="276" r:id="rId12"/>
    <p:sldId id="270" r:id="rId13"/>
    <p:sldId id="267" r:id="rId14"/>
    <p:sldId id="272" r:id="rId15"/>
    <p:sldId id="281" r:id="rId16"/>
    <p:sldId id="282" r:id="rId17"/>
    <p:sldId id="280" r:id="rId18"/>
    <p:sldId id="277" r:id="rId19"/>
    <p:sldId id="265" r:id="rId20"/>
    <p:sldId id="26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DC28"/>
    <a:srgbClr val="020EFF"/>
    <a:srgbClr val="FF5D17"/>
    <a:srgbClr val="D88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8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547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709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1128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5210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261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58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26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5248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41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54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812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61BD9-F67B-4A72-BFA2-7ED9ED72A91E}" type="datetimeFigureOut">
              <a:rPr lang="en-CA" smtClean="0"/>
              <a:t>08/12/2015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3D5B9-F13C-4C47-8A36-8728EF10F6D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53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12" name="Freeform 11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http://newsinfo.iu.edu/pub/libs/images/usr/6892_h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3657" r="1699" b="2825"/>
          <a:stretch/>
        </p:blipFill>
        <p:spPr bwMode="auto">
          <a:xfrm>
            <a:off x="4565562" y="1893391"/>
            <a:ext cx="4473020" cy="42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85" y="0"/>
            <a:ext cx="11324771" cy="2624532"/>
          </a:xfrm>
        </p:spPr>
        <p:txBody>
          <a:bodyPr>
            <a:normAutofit/>
          </a:bodyPr>
          <a:lstStyle/>
          <a:p>
            <a:r>
              <a:rPr lang="en-CA" sz="3200" b="1" dirty="0"/>
              <a:t>Weighted Gene Co-Expression </a:t>
            </a:r>
            <a:r>
              <a:rPr lang="en-CA" sz="3200" b="1" dirty="0" smtClean="0"/>
              <a:t>Network </a:t>
            </a:r>
            <a:r>
              <a:rPr lang="en-CA" sz="3200" b="1" dirty="0"/>
              <a:t>Analysis </a:t>
            </a:r>
            <a:r>
              <a:rPr lang="en-CA" sz="3200" b="1" dirty="0" smtClean="0"/>
              <a:t>of </a:t>
            </a:r>
            <a:br>
              <a:rPr lang="en-CA" sz="3200" b="1" dirty="0" smtClean="0"/>
            </a:br>
            <a:r>
              <a:rPr lang="en-CA" sz="3200" b="1" dirty="0" smtClean="0"/>
              <a:t>transcriptomes of the bull-headed </a:t>
            </a:r>
            <a:r>
              <a:rPr lang="en-CA" sz="3200" b="1" dirty="0"/>
              <a:t>dung </a:t>
            </a:r>
            <a:r>
              <a:rPr lang="en-CA" sz="3200" b="1" dirty="0" smtClean="0"/>
              <a:t>beetle</a:t>
            </a:r>
            <a:br>
              <a:rPr lang="en-CA" sz="3200" b="1" dirty="0" smtClean="0"/>
            </a:br>
            <a:r>
              <a:rPr lang="en-CA" sz="3200" b="1" dirty="0" smtClean="0"/>
              <a:t>(</a:t>
            </a:r>
            <a:r>
              <a:rPr lang="en-CA" sz="3200" b="1" i="1" dirty="0" err="1"/>
              <a:t>Onthophagus</a:t>
            </a:r>
            <a:r>
              <a:rPr lang="en-CA" sz="3200" b="1" i="1" dirty="0"/>
              <a:t> </a:t>
            </a:r>
            <a:r>
              <a:rPr lang="en-CA" sz="3200" b="1" i="1" dirty="0" err="1"/>
              <a:t>taurus</a:t>
            </a:r>
            <a:r>
              <a:rPr lang="en-CA" sz="3200" b="1" dirty="0"/>
              <a:t>) </a:t>
            </a:r>
            <a:r>
              <a:rPr lang="en-CA" sz="3200" b="1" dirty="0" smtClean="0"/>
              <a:t>across sex, </a:t>
            </a:r>
            <a:br>
              <a:rPr lang="en-CA" sz="3200" b="1" dirty="0" smtClean="0"/>
            </a:br>
            <a:r>
              <a:rPr lang="en-CA" sz="3200" b="1" dirty="0" smtClean="0"/>
              <a:t>instars and populations</a:t>
            </a:r>
            <a:endParaRPr lang="en-CA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7108122" y="5738116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© Alex Wild 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6985" y="4445765"/>
            <a:ext cx="6001656" cy="143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000" dirty="0"/>
              <a:t>Samuel Durham, </a:t>
            </a:r>
            <a:br>
              <a:rPr lang="en-CA" sz="2000" dirty="0"/>
            </a:br>
            <a:r>
              <a:rPr lang="en-CA" sz="2000" dirty="0" err="1"/>
              <a:t>Anirudh</a:t>
            </a:r>
            <a:r>
              <a:rPr lang="en-CA" sz="2000" dirty="0"/>
              <a:t> </a:t>
            </a:r>
            <a:r>
              <a:rPr lang="en-CA" sz="2000" dirty="0" err="1"/>
              <a:t>Kamalapuram</a:t>
            </a:r>
            <a:r>
              <a:rPr lang="en-CA" sz="2000" dirty="0"/>
              <a:t> </a:t>
            </a:r>
            <a:r>
              <a:rPr lang="en-CA" sz="2000" dirty="0" err="1"/>
              <a:t>Muralidhar</a:t>
            </a:r>
            <a:r>
              <a:rPr lang="en-CA" sz="2000" dirty="0"/>
              <a:t>, </a:t>
            </a:r>
            <a:br>
              <a:rPr lang="en-CA" sz="2000" dirty="0"/>
            </a:br>
            <a:r>
              <a:rPr lang="en-CA" sz="2000" dirty="0"/>
              <a:t>Guillaume </a:t>
            </a:r>
            <a:r>
              <a:rPr lang="en-CA" sz="2000" dirty="0" err="1"/>
              <a:t>Dury</a:t>
            </a:r>
            <a:endParaRPr lang="en-CA" sz="2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6985" y="2847602"/>
            <a:ext cx="6001656" cy="1435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I519 Class project presentation</a:t>
            </a:r>
          </a:p>
          <a:p>
            <a:r>
              <a:rPr lang="en-CA" sz="2400" dirty="0"/>
              <a:t>Dec. 9</a:t>
            </a:r>
            <a:r>
              <a:rPr lang="en-CA" sz="2400" baseline="30000" dirty="0"/>
              <a:t>th</a:t>
            </a:r>
            <a:r>
              <a:rPr lang="en-CA" sz="2400" dirty="0"/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7240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8" name="Freeform 7"/>
          <p:cNvSpPr/>
          <p:nvPr/>
        </p:nvSpPr>
        <p:spPr>
          <a:xfrm>
            <a:off x="1205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76" y="931653"/>
            <a:ext cx="6903646" cy="263930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91" y="3601621"/>
            <a:ext cx="6304815" cy="3225718"/>
          </a:xfr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33349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Issues: WGCNA after </a:t>
            </a:r>
            <a:r>
              <a:rPr lang="en-US" sz="3600" b="1" dirty="0" err="1" smtClean="0"/>
              <a:t>DESeq</a:t>
            </a:r>
            <a:r>
              <a:rPr lang="en-US" sz="3600" b="1" dirty="0" smtClean="0"/>
              <a:t> processing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32097" y="900993"/>
            <a:ext cx="1443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latin typeface="+mj-lt"/>
              </a:rPr>
              <a:t>Our data</a:t>
            </a:r>
            <a:endParaRPr lang="en-CA" sz="28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8692" y="3570961"/>
            <a:ext cx="1270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latin typeface="+mj-lt"/>
              </a:rPr>
              <a:t>Tutorial</a:t>
            </a:r>
            <a:endParaRPr lang="en-CA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84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1205" y="0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 smtClean="0"/>
              <a:t>Normalization in </a:t>
            </a:r>
            <a:r>
              <a:rPr lang="en-CA" sz="4000" b="1" dirty="0" err="1" smtClean="0"/>
              <a:t>EdgeR</a:t>
            </a:r>
            <a:endParaRPr lang="en-CA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 smtClean="0">
                <a:latin typeface="+mj-lt"/>
              </a:rPr>
              <a:t>EdgeR</a:t>
            </a:r>
            <a:endParaRPr lang="en-CA" dirty="0" smtClean="0">
              <a:latin typeface="+mj-lt"/>
            </a:endParaRPr>
          </a:p>
          <a:p>
            <a:pPr lvl="1"/>
            <a:r>
              <a:rPr lang="en-CA" dirty="0" smtClean="0">
                <a:latin typeface="+mj-lt"/>
              </a:rPr>
              <a:t>Filters out lowly expressed genes. No use comparing genes that are not expressed.</a:t>
            </a:r>
          </a:p>
          <a:p>
            <a:pPr lvl="2"/>
            <a:r>
              <a:rPr lang="en-CA" dirty="0" smtClean="0">
                <a:latin typeface="+mj-lt"/>
              </a:rPr>
              <a:t>Cut-off is 2 counts per each </a:t>
            </a:r>
            <a:r>
              <a:rPr lang="en-CA" dirty="0">
                <a:latin typeface="+mj-lt"/>
              </a:rPr>
              <a:t>million mapped </a:t>
            </a:r>
            <a:r>
              <a:rPr lang="en-CA" dirty="0" smtClean="0">
                <a:latin typeface="+mj-lt"/>
              </a:rPr>
              <a:t>reads.</a:t>
            </a:r>
          </a:p>
          <a:p>
            <a:pPr lvl="1"/>
            <a:r>
              <a:rPr lang="en-CA" dirty="0" smtClean="0">
                <a:latin typeface="+mj-lt"/>
              </a:rPr>
              <a:t>TMM normalization.</a:t>
            </a:r>
          </a:p>
          <a:p>
            <a:pPr lvl="2"/>
            <a:r>
              <a:rPr lang="en-CA" dirty="0" smtClean="0">
                <a:latin typeface="+mj-lt"/>
              </a:rPr>
              <a:t>Trimmed Mean </a:t>
            </a:r>
            <a:r>
              <a:rPr lang="en-CA" dirty="0">
                <a:latin typeface="+mj-lt"/>
              </a:rPr>
              <a:t>of </a:t>
            </a:r>
            <a:r>
              <a:rPr lang="en-CA" dirty="0" smtClean="0">
                <a:latin typeface="+mj-lt"/>
              </a:rPr>
              <a:t>M-values; eliminates </a:t>
            </a:r>
            <a:r>
              <a:rPr lang="en-CA" dirty="0">
                <a:latin typeface="+mj-lt"/>
              </a:rPr>
              <a:t>composition biases between libraries.</a:t>
            </a:r>
            <a:endParaRPr lang="en-CA" dirty="0" smtClean="0">
              <a:latin typeface="+mj-lt"/>
            </a:endParaRPr>
          </a:p>
          <a:p>
            <a:pPr lvl="1"/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43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1205" y="0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/>
              <a:t>Weighted Gene Co-Expression Network Analysis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344" y="1690689"/>
            <a:ext cx="8073311" cy="47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8" name="Freeform 7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89" y="1591266"/>
            <a:ext cx="5360621" cy="52335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CA" sz="4000" b="1" dirty="0"/>
              <a:t>Weighted Gene Co-Expression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31128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1205" y="0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3077"/>
            <a:ext cx="7886700" cy="1325563"/>
          </a:xfrm>
        </p:spPr>
        <p:txBody>
          <a:bodyPr>
            <a:normAutofit/>
          </a:bodyPr>
          <a:lstStyle/>
          <a:p>
            <a:r>
              <a:rPr lang="en-CA" sz="4000" b="1" dirty="0"/>
              <a:t>Weighted Gene Co-Expression Network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latin typeface="+mj-lt"/>
              </a:rPr>
              <a:t>Here show WGCNA complementarity matrix for samples</a:t>
            </a:r>
            <a:endParaRPr lang="en-CA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" y="1461098"/>
            <a:ext cx="9144000" cy="53969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8651" y="312856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Adults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950628" y="4173851"/>
            <a:ext cx="80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Larvae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986665" y="567412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Pupae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94890" y="6279282"/>
            <a:ext cx="115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Pre-pupae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997136" y="5156318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dirty="0" smtClean="0"/>
              <a:t>Pre-pupae</a:t>
            </a:r>
            <a:endParaRPr lang="en-CA" sz="1100" dirty="0"/>
          </a:p>
        </p:txBody>
      </p:sp>
      <p:sp>
        <p:nvSpPr>
          <p:cNvPr id="15" name="Rectangle 14"/>
          <p:cNvSpPr/>
          <p:nvPr/>
        </p:nvSpPr>
        <p:spPr>
          <a:xfrm>
            <a:off x="1195056" y="5410913"/>
            <a:ext cx="5421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dirty="0" smtClean="0"/>
              <a:t>Pupae</a:t>
            </a:r>
            <a:endParaRPr lang="en-CA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2686712" y="29743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17" name="Rectangle 16"/>
          <p:cNvSpPr/>
          <p:nvPr/>
        </p:nvSpPr>
        <p:spPr>
          <a:xfrm>
            <a:off x="2831040" y="316523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41506" y="32330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3079620" y="33663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20" name="Rectangle 19"/>
          <p:cNvSpPr/>
          <p:nvPr/>
        </p:nvSpPr>
        <p:spPr>
          <a:xfrm>
            <a:off x="3211066" y="3551054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42512" y="367941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73958" y="3812765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05404" y="394611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18404" y="40058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>
            <a:off x="3991876" y="433007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46989" y="41391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27" name="TextBox 26"/>
          <p:cNvSpPr txBox="1"/>
          <p:nvPr/>
        </p:nvSpPr>
        <p:spPr>
          <a:xfrm>
            <a:off x="4104171" y="43963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28" name="TextBox 27"/>
          <p:cNvSpPr txBox="1"/>
          <p:nvPr/>
        </p:nvSpPr>
        <p:spPr>
          <a:xfrm>
            <a:off x="4490457" y="47809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29" name="TextBox 28"/>
          <p:cNvSpPr txBox="1"/>
          <p:nvPr/>
        </p:nvSpPr>
        <p:spPr>
          <a:xfrm>
            <a:off x="4613602" y="49107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30" name="Rectangle 29"/>
          <p:cNvSpPr/>
          <p:nvPr/>
        </p:nvSpPr>
        <p:spPr>
          <a:xfrm>
            <a:off x="4242418" y="458580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373827" y="471560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70292" y="50548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33" name="TextBox 32"/>
          <p:cNvSpPr txBox="1"/>
          <p:nvPr/>
        </p:nvSpPr>
        <p:spPr>
          <a:xfrm>
            <a:off x="4898877" y="51882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5156059" y="54454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35" name="Rectangle 34"/>
          <p:cNvSpPr/>
          <p:nvPr/>
        </p:nvSpPr>
        <p:spPr>
          <a:xfrm>
            <a:off x="5030329" y="5387829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88593" y="56747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37" name="Rectangle 36"/>
          <p:cNvSpPr/>
          <p:nvPr/>
        </p:nvSpPr>
        <p:spPr>
          <a:xfrm>
            <a:off x="5526840" y="586418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58078" y="594427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39" name="Rectangle 38"/>
          <p:cNvSpPr/>
          <p:nvPr/>
        </p:nvSpPr>
        <p:spPr>
          <a:xfrm>
            <a:off x="5274619" y="561452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789524" y="611953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911236" y="6256375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047652" y="637905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65846" y="64541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942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1205" y="0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7" y="1317661"/>
            <a:ext cx="9144000" cy="5562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90" y="-52854"/>
            <a:ext cx="7886700" cy="1325563"/>
          </a:xfrm>
        </p:spPr>
        <p:txBody>
          <a:bodyPr>
            <a:normAutofit/>
          </a:bodyPr>
          <a:lstStyle/>
          <a:p>
            <a:r>
              <a:rPr lang="en-CA" sz="3200" b="1" dirty="0"/>
              <a:t>Weighted Gene Co-Expression Network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4564" y="312113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Adults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831767" y="4061523"/>
            <a:ext cx="80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Larvae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899317" y="4808129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Pupae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546500" y="6266753"/>
            <a:ext cx="115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Pre-pupae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1110357" y="5481099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/>
              <a:t>Pupa</a:t>
            </a:r>
            <a:endParaRPr lang="en-CA" sz="1400" dirty="0"/>
          </a:p>
        </p:txBody>
      </p:sp>
      <p:sp>
        <p:nvSpPr>
          <p:cNvPr id="15" name="Rectangle 14"/>
          <p:cNvSpPr/>
          <p:nvPr/>
        </p:nvSpPr>
        <p:spPr>
          <a:xfrm>
            <a:off x="1014268" y="5918457"/>
            <a:ext cx="630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smtClean="0"/>
              <a:t>Larva</a:t>
            </a:r>
            <a:endParaRPr lang="en-CA" sz="1600" dirty="0"/>
          </a:p>
        </p:txBody>
      </p:sp>
      <p:sp>
        <p:nvSpPr>
          <p:cNvPr id="16" name="Rectangle 15"/>
          <p:cNvSpPr/>
          <p:nvPr/>
        </p:nvSpPr>
        <p:spPr>
          <a:xfrm>
            <a:off x="476029" y="5658482"/>
            <a:ext cx="115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Pre-pupae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2796832" y="30751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2662426" y="296724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27570" y="355994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1612" y="3212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3069502" y="33637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23" name="Rectangle 22"/>
          <p:cNvSpPr/>
          <p:nvPr/>
        </p:nvSpPr>
        <p:spPr>
          <a:xfrm>
            <a:off x="3379970" y="371234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08312" y="37777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25" name="TextBox 24"/>
          <p:cNvSpPr txBox="1"/>
          <p:nvPr/>
        </p:nvSpPr>
        <p:spPr>
          <a:xfrm>
            <a:off x="3644274" y="39218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r>
              <a:rPr lang="en-CA" dirty="0"/>
              <a:t>  </a:t>
            </a:r>
            <a:endParaRPr lang="en-CA" dirty="0"/>
          </a:p>
        </p:txBody>
      </p:sp>
      <p:sp>
        <p:nvSpPr>
          <p:cNvPr id="26" name="Rectangle 25"/>
          <p:cNvSpPr/>
          <p:nvPr/>
        </p:nvSpPr>
        <p:spPr>
          <a:xfrm>
            <a:off x="3794270" y="413218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46670" y="4284586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75451" y="441391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04653" y="4541051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4359503" y="4691276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endParaRPr lang="en-CA" dirty="0"/>
          </a:p>
        </p:txBody>
      </p:sp>
      <p:sp>
        <p:nvSpPr>
          <p:cNvPr id="31" name="TextBox 30"/>
          <p:cNvSpPr txBox="1"/>
          <p:nvPr/>
        </p:nvSpPr>
        <p:spPr>
          <a:xfrm>
            <a:off x="4488705" y="4822078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endParaRPr lang="en-CA" dirty="0"/>
          </a:p>
        </p:txBody>
      </p:sp>
      <p:sp>
        <p:nvSpPr>
          <p:cNvPr id="32" name="Rectangle 31"/>
          <p:cNvSpPr/>
          <p:nvPr/>
        </p:nvSpPr>
        <p:spPr>
          <a:xfrm>
            <a:off x="4643555" y="4976690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05237" y="5828972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endParaRPr lang="en-CA" dirty="0"/>
          </a:p>
        </p:txBody>
      </p:sp>
      <p:sp>
        <p:nvSpPr>
          <p:cNvPr id="34" name="Rectangle 33"/>
          <p:cNvSpPr/>
          <p:nvPr/>
        </p:nvSpPr>
        <p:spPr>
          <a:xfrm>
            <a:off x="4937133" y="526596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079159" y="542775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221185" y="5538395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352039" y="5675084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75842" y="5116506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endParaRPr lang="en-CA" dirty="0"/>
          </a:p>
        </p:txBody>
      </p:sp>
      <p:sp>
        <p:nvSpPr>
          <p:cNvPr id="41" name="Rectangle 40"/>
          <p:cNvSpPr/>
          <p:nvPr/>
        </p:nvSpPr>
        <p:spPr>
          <a:xfrm>
            <a:off x="5660087" y="5982860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912431" y="6257011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endParaRPr lang="en-CA" dirty="0"/>
          </a:p>
        </p:txBody>
      </p:sp>
      <p:sp>
        <p:nvSpPr>
          <p:cNvPr id="45" name="Rectangle 44"/>
          <p:cNvSpPr/>
          <p:nvPr/>
        </p:nvSpPr>
        <p:spPr>
          <a:xfrm>
            <a:off x="5759233" y="6103123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19429" y="6548242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♂</a:t>
            </a:r>
            <a:endParaRPr lang="en-CA" dirty="0"/>
          </a:p>
        </p:txBody>
      </p:sp>
      <p:sp>
        <p:nvSpPr>
          <p:cNvPr id="47" name="Rectangle 46"/>
          <p:cNvSpPr/>
          <p:nvPr/>
        </p:nvSpPr>
        <p:spPr>
          <a:xfrm>
            <a:off x="6066231" y="6394354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/>
              <a:t>♀</a:t>
            </a:r>
          </a:p>
        </p:txBody>
      </p:sp>
    </p:spTree>
    <p:extLst>
      <p:ext uri="{BB962C8B-B14F-4D97-AF65-F5344CB8AC3E}">
        <p14:creationId xmlns:p14="http://schemas.microsoft.com/office/powerpoint/2010/main" val="37585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1205" y="0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8" y="1166813"/>
            <a:ext cx="8078182" cy="5691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90" y="-52854"/>
            <a:ext cx="7886700" cy="1325563"/>
          </a:xfrm>
        </p:spPr>
        <p:txBody>
          <a:bodyPr>
            <a:normAutofit/>
          </a:bodyPr>
          <a:lstStyle/>
          <a:p>
            <a:r>
              <a:rPr lang="en-CA" sz="3200" b="1" dirty="0"/>
              <a:t>Weighted Gene Co-Expression Network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583" y="2733780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All adults</a:t>
            </a:r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3037309" y="2848175"/>
            <a:ext cx="47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♂</a:t>
            </a:r>
            <a:endParaRPr lang="en-CA" sz="4000" dirty="0"/>
          </a:p>
        </p:txBody>
      </p:sp>
      <p:sp>
        <p:nvSpPr>
          <p:cNvPr id="17" name="Rectangle 16"/>
          <p:cNvSpPr/>
          <p:nvPr/>
        </p:nvSpPr>
        <p:spPr>
          <a:xfrm>
            <a:off x="3507309" y="3330242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/>
              <a:t>♀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46684" y="3778445"/>
            <a:ext cx="47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♂</a:t>
            </a:r>
            <a:endParaRPr lang="en-CA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4452832" y="4273115"/>
            <a:ext cx="47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♂</a:t>
            </a:r>
            <a:endParaRPr lang="en-CA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4900129" y="4768415"/>
            <a:ext cx="47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/>
              <a:t>♂</a:t>
            </a:r>
            <a:endParaRPr lang="en-CA" sz="4000" dirty="0"/>
          </a:p>
        </p:txBody>
      </p:sp>
      <p:sp>
        <p:nvSpPr>
          <p:cNvPr id="21" name="Rectangle 20"/>
          <p:cNvSpPr/>
          <p:nvPr/>
        </p:nvSpPr>
        <p:spPr>
          <a:xfrm>
            <a:off x="5407753" y="5256095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/>
              <a:t>♀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901787" y="5738162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/>
              <a:t>♀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63040" y="6202982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/>
              <a:t>♀</a:t>
            </a:r>
          </a:p>
        </p:txBody>
      </p:sp>
    </p:spTree>
    <p:extLst>
      <p:ext uri="{BB962C8B-B14F-4D97-AF65-F5344CB8AC3E}">
        <p14:creationId xmlns:p14="http://schemas.microsoft.com/office/powerpoint/2010/main" val="370778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1205" y="0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90" y="-52854"/>
            <a:ext cx="7886700" cy="1325563"/>
          </a:xfrm>
        </p:spPr>
        <p:txBody>
          <a:bodyPr>
            <a:normAutofit/>
          </a:bodyPr>
          <a:lstStyle/>
          <a:p>
            <a:r>
              <a:rPr lang="en-CA" sz="3200" b="1" dirty="0"/>
              <a:t>Weighted Gene Co-Expression Network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8" y="1050716"/>
            <a:ext cx="9144000" cy="58072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73830" y="323904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Adults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1135841" y="4197683"/>
            <a:ext cx="80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Larvae</a:t>
            </a:r>
            <a:endParaRPr lang="en-CA" dirty="0"/>
          </a:p>
        </p:txBody>
      </p:sp>
      <p:sp>
        <p:nvSpPr>
          <p:cNvPr id="12" name="Rectangle 11"/>
          <p:cNvSpPr/>
          <p:nvPr/>
        </p:nvSpPr>
        <p:spPr>
          <a:xfrm>
            <a:off x="1181844" y="6013670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Pupae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814172" y="5342596"/>
            <a:ext cx="115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Pre-pupae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1245965" y="4935920"/>
            <a:ext cx="708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dirty="0" smtClean="0"/>
              <a:t>Pre-pupa</a:t>
            </a:r>
            <a:endParaRPr lang="en-CA" sz="1100" dirty="0"/>
          </a:p>
        </p:txBody>
      </p:sp>
      <p:sp>
        <p:nvSpPr>
          <p:cNvPr id="15" name="Rectangle 14"/>
          <p:cNvSpPr/>
          <p:nvPr/>
        </p:nvSpPr>
        <p:spPr>
          <a:xfrm>
            <a:off x="1455066" y="5070676"/>
            <a:ext cx="4924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dirty="0" smtClean="0"/>
              <a:t>Larva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67521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 smtClean="0"/>
              <a:t>Conclusions</a:t>
            </a:r>
            <a:endParaRPr lang="en-CA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+mj-lt"/>
              </a:rPr>
              <a:t>Many genes </a:t>
            </a:r>
            <a:r>
              <a:rPr lang="en-CA" dirty="0" smtClean="0">
                <a:latin typeface="+mj-lt"/>
              </a:rPr>
              <a:t>have similar expression profiles.</a:t>
            </a:r>
            <a:endParaRPr lang="en-CA" dirty="0">
              <a:latin typeface="+mj-lt"/>
            </a:endParaRPr>
          </a:p>
          <a:p>
            <a:r>
              <a:rPr lang="en-CA" dirty="0" smtClean="0">
                <a:latin typeface="+mj-lt"/>
              </a:rPr>
              <a:t>Samples cluster by </a:t>
            </a:r>
            <a:r>
              <a:rPr lang="en-CA" dirty="0" smtClean="0">
                <a:latin typeface="+mj-lt"/>
              </a:rPr>
              <a:t>life stage.</a:t>
            </a:r>
            <a:endParaRPr lang="en-CA" dirty="0" smtClean="0">
              <a:latin typeface="+mj-lt"/>
            </a:endParaRPr>
          </a:p>
          <a:p>
            <a:r>
              <a:rPr lang="en-CA" dirty="0" smtClean="0">
                <a:latin typeface="+mj-lt"/>
              </a:rPr>
              <a:t>Populations are </a:t>
            </a:r>
            <a:br>
              <a:rPr lang="en-CA" dirty="0" smtClean="0">
                <a:latin typeface="+mj-lt"/>
              </a:rPr>
            </a:br>
            <a:r>
              <a:rPr lang="en-CA" dirty="0" smtClean="0">
                <a:latin typeface="+mj-lt"/>
              </a:rPr>
              <a:t> not very different.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77" y="2479061"/>
            <a:ext cx="4018210" cy="3922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7" t="1109" r="19367"/>
          <a:stretch/>
        </p:blipFill>
        <p:spPr>
          <a:xfrm>
            <a:off x="4200162" y="2831777"/>
            <a:ext cx="3900649" cy="39986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3299" y="419768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Adults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924282" y="5035785"/>
            <a:ext cx="80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Larvae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7244130" y="6260693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Pupae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6510892" y="5807631"/>
            <a:ext cx="115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Pre-pupae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193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 smtClean="0"/>
              <a:t>Future directions</a:t>
            </a:r>
            <a:endParaRPr lang="en-CA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>
                <a:latin typeface="+mj-lt"/>
              </a:rPr>
              <a:t>Study the differences specifically</a:t>
            </a:r>
            <a:endParaRPr lang="en-CA" dirty="0" smtClean="0">
              <a:latin typeface="+mj-lt"/>
            </a:endParaRPr>
          </a:p>
          <a:p>
            <a:r>
              <a:rPr lang="en-CA" dirty="0" smtClean="0">
                <a:latin typeface="+mj-lt"/>
              </a:rPr>
              <a:t>Link </a:t>
            </a:r>
            <a:r>
              <a:rPr lang="en-CA" dirty="0" smtClean="0">
                <a:latin typeface="+mj-lt"/>
              </a:rPr>
              <a:t>the modules to information </a:t>
            </a:r>
            <a:r>
              <a:rPr lang="en-CA" dirty="0" smtClean="0">
                <a:latin typeface="+mj-lt"/>
              </a:rPr>
              <a:t/>
            </a:r>
            <a:br>
              <a:rPr lang="en-CA" dirty="0" smtClean="0">
                <a:latin typeface="+mj-lt"/>
              </a:rPr>
            </a:br>
            <a:r>
              <a:rPr lang="en-CA" dirty="0" smtClean="0">
                <a:latin typeface="+mj-lt"/>
              </a:rPr>
              <a:t>on their </a:t>
            </a:r>
            <a:r>
              <a:rPr lang="en-CA" dirty="0" smtClean="0">
                <a:latin typeface="+mj-lt"/>
              </a:rPr>
              <a:t>function(s)</a:t>
            </a:r>
          </a:p>
          <a:p>
            <a:pPr lvl="1"/>
            <a:r>
              <a:rPr lang="en-CA" dirty="0" smtClean="0">
                <a:latin typeface="+mj-lt"/>
              </a:rPr>
              <a:t>Blast </a:t>
            </a:r>
            <a:r>
              <a:rPr lang="en-CA" dirty="0" smtClean="0">
                <a:latin typeface="+mj-lt"/>
              </a:rPr>
              <a:t>genes </a:t>
            </a:r>
            <a:r>
              <a:rPr lang="en-CA" dirty="0" smtClean="0">
                <a:latin typeface="+mj-lt"/>
              </a:rPr>
              <a:t>of interest &amp; link</a:t>
            </a:r>
          </a:p>
          <a:p>
            <a:r>
              <a:rPr lang="en-CA" dirty="0" smtClean="0">
                <a:latin typeface="+mj-lt"/>
              </a:rPr>
              <a:t>Make other comparisons:</a:t>
            </a:r>
          </a:p>
          <a:p>
            <a:pPr lvl="1"/>
            <a:r>
              <a:rPr lang="en-CA" dirty="0" smtClean="0">
                <a:latin typeface="+mj-lt"/>
              </a:rPr>
              <a:t>By tissue or body </a:t>
            </a:r>
            <a:r>
              <a:rPr lang="en-CA" dirty="0" smtClean="0">
                <a:latin typeface="+mj-lt"/>
              </a:rPr>
              <a:t>part</a:t>
            </a:r>
          </a:p>
          <a:p>
            <a:pPr lvl="1"/>
            <a:r>
              <a:rPr lang="en-CA" dirty="0" smtClean="0">
                <a:latin typeface="+mj-lt"/>
              </a:rPr>
              <a:t>Integrate trait data</a:t>
            </a:r>
          </a:p>
          <a:p>
            <a:pPr lvl="2"/>
            <a:r>
              <a:rPr lang="en-CA" dirty="0">
                <a:latin typeface="+mj-lt"/>
              </a:rPr>
              <a:t>For males, horns or not</a:t>
            </a:r>
          </a:p>
          <a:p>
            <a:pPr lvl="2"/>
            <a:r>
              <a:rPr lang="en-CA" dirty="0" smtClean="0">
                <a:latin typeface="+mj-lt"/>
              </a:rPr>
              <a:t>Size</a:t>
            </a:r>
          </a:p>
          <a:p>
            <a:pPr lvl="1"/>
            <a:r>
              <a:rPr lang="en-CA" dirty="0" smtClean="0">
                <a:latin typeface="+mj-lt"/>
              </a:rPr>
              <a:t>By </a:t>
            </a:r>
            <a:r>
              <a:rPr lang="en-CA" dirty="0" smtClean="0">
                <a:latin typeface="+mj-lt"/>
              </a:rPr>
              <a:t>condition</a:t>
            </a:r>
          </a:p>
          <a:p>
            <a:pPr lvl="2"/>
            <a:r>
              <a:rPr lang="en-CA" dirty="0" smtClean="0">
                <a:latin typeface="+mj-lt"/>
              </a:rPr>
              <a:t>High nutrition</a:t>
            </a:r>
          </a:p>
          <a:p>
            <a:pPr lvl="2"/>
            <a:r>
              <a:rPr lang="en-CA" dirty="0" smtClean="0">
                <a:latin typeface="+mj-lt"/>
              </a:rPr>
              <a:t>Low nutrition</a:t>
            </a:r>
            <a:endParaRPr lang="en-CA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74" y="1099375"/>
            <a:ext cx="1629002" cy="2514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94" y="3622228"/>
            <a:ext cx="2048161" cy="2514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14537" y="6089012"/>
            <a:ext cx="2298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</a:rPr>
              <a:t>Stern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Emlen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1999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453" y="3603675"/>
            <a:ext cx="4125926" cy="32543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81314" y="6301102"/>
            <a:ext cx="710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solidFill>
                  <a:schemeClr val="bg1">
                    <a:lumMod val="50000"/>
                  </a:schemeClr>
                </a:solidFill>
              </a:rPr>
              <a:t>USDA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5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8" name="Freeform 7"/>
          <p:cNvSpPr/>
          <p:nvPr/>
        </p:nvSpPr>
        <p:spPr>
          <a:xfrm>
            <a:off x="-12882" y="0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6489"/>
            <a:ext cx="7886700" cy="1325563"/>
          </a:xfrm>
        </p:spPr>
        <p:txBody>
          <a:bodyPr>
            <a:normAutofit/>
          </a:bodyPr>
          <a:lstStyle/>
          <a:p>
            <a:r>
              <a:rPr lang="en-CA" sz="2800" b="1" dirty="0"/>
              <a:t>The bull-headed dung beetle (</a:t>
            </a:r>
            <a:r>
              <a:rPr lang="en-CA" sz="2800" b="1" i="1" dirty="0" err="1"/>
              <a:t>Onthophagus</a:t>
            </a:r>
            <a:r>
              <a:rPr lang="en-CA" sz="2800" b="1" i="1" dirty="0"/>
              <a:t> </a:t>
            </a:r>
            <a:r>
              <a:rPr lang="en-CA" sz="2800" b="1" i="1" dirty="0" err="1"/>
              <a:t>taurus</a:t>
            </a:r>
            <a:r>
              <a:rPr lang="en-CA" sz="2800" b="1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2328042" y="5811887"/>
            <a:ext cx="177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Lech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Borowiec</a:t>
            </a:r>
            <a:endParaRPr lang="en-CA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82080"/>
            <a:ext cx="5172797" cy="4591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56" y="1318315"/>
            <a:ext cx="1629002" cy="25149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76" y="3841168"/>
            <a:ext cx="2048161" cy="25149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93119" y="6307952"/>
            <a:ext cx="2298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©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</a:rPr>
              <a:t>Stern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&amp; </a:t>
            </a:r>
            <a:r>
              <a:rPr lang="en-CA" dirty="0" err="1">
                <a:solidFill>
                  <a:schemeClr val="bg1">
                    <a:lumMod val="50000"/>
                  </a:schemeClr>
                </a:solidFill>
              </a:rPr>
              <a:t>Emlen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</a:rPr>
              <a:t> 1999</a:t>
            </a:r>
          </a:p>
        </p:txBody>
      </p:sp>
    </p:spTree>
    <p:extLst>
      <p:ext uri="{BB962C8B-B14F-4D97-AF65-F5344CB8AC3E}">
        <p14:creationId xmlns:p14="http://schemas.microsoft.com/office/powerpoint/2010/main" val="10939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8" name="Freeform 7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2" descr="http://newsinfo.iu.edu/pub/libs/images/usr/6892_h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" t="3657" r="1699" b="2825"/>
          <a:stretch/>
        </p:blipFill>
        <p:spPr bwMode="auto">
          <a:xfrm>
            <a:off x="2455599" y="1661571"/>
            <a:ext cx="4473020" cy="42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98159" y="5506296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© Alex Wild 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CA" sz="4000" b="1" dirty="0" smtClean="0"/>
              <a:t>Questions?</a:t>
            </a: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159847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8" name="Freeform 7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6489"/>
            <a:ext cx="7886700" cy="1325563"/>
          </a:xfrm>
        </p:spPr>
        <p:txBody>
          <a:bodyPr>
            <a:normAutofit/>
          </a:bodyPr>
          <a:lstStyle/>
          <a:p>
            <a:r>
              <a:rPr lang="en-CA" sz="2800" b="1" dirty="0"/>
              <a:t>The bull-headed dung beetle (</a:t>
            </a:r>
            <a:r>
              <a:rPr lang="en-CA" sz="2800" b="1" i="1" dirty="0" err="1"/>
              <a:t>Onthophagus</a:t>
            </a:r>
            <a:r>
              <a:rPr lang="en-CA" sz="2800" b="1" i="1" dirty="0"/>
              <a:t> </a:t>
            </a:r>
            <a:r>
              <a:rPr lang="en-CA" sz="2800" b="1" i="1" dirty="0" err="1"/>
              <a:t>taurus</a:t>
            </a:r>
            <a:r>
              <a:rPr lang="en-CA" sz="2800" b="1" dirty="0"/>
              <a:t>)</a:t>
            </a:r>
          </a:p>
        </p:txBody>
      </p:sp>
      <p:pic>
        <p:nvPicPr>
          <p:cNvPr id="11" name="Picture 3" descr="C:\Armin\Talking\scanned images\pastur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775" y="1292709"/>
            <a:ext cx="7149852" cy="525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" r="12028"/>
          <a:stretch/>
        </p:blipFill>
        <p:spPr>
          <a:xfrm>
            <a:off x="757775" y="1292709"/>
            <a:ext cx="7167025" cy="524758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90361" y="6172306"/>
            <a:ext cx="1447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© </a:t>
            </a:r>
            <a:r>
              <a:rPr lang="en-CA" dirty="0" smtClean="0"/>
              <a:t>Laurent KB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98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8" name="Freeform 7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6489"/>
            <a:ext cx="7886700" cy="1325563"/>
          </a:xfrm>
        </p:spPr>
        <p:txBody>
          <a:bodyPr>
            <a:normAutofit/>
          </a:bodyPr>
          <a:lstStyle/>
          <a:p>
            <a:r>
              <a:rPr lang="en-CA" sz="2800" b="1" dirty="0"/>
              <a:t>The bull-headed dung beetle (</a:t>
            </a:r>
            <a:r>
              <a:rPr lang="en-CA" sz="2800" b="1" i="1" dirty="0" err="1"/>
              <a:t>Onthophagus</a:t>
            </a:r>
            <a:r>
              <a:rPr lang="en-CA" sz="2800" b="1" i="1" dirty="0"/>
              <a:t> </a:t>
            </a:r>
            <a:r>
              <a:rPr lang="en-CA" sz="2800" b="1" i="1" dirty="0" err="1"/>
              <a:t>taurus</a:t>
            </a:r>
            <a:r>
              <a:rPr lang="en-CA" sz="2800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19" y="1294709"/>
            <a:ext cx="5937074" cy="55632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89793" y="2522082"/>
            <a:ext cx="34099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Egg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Larval instar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Larval instar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Larval instar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Pre-pupa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Pupa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Adult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05431" y="6414179"/>
            <a:ext cx="258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CC BY Estes et al. 2013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 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68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8" name="Freeform 7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6489"/>
            <a:ext cx="7886700" cy="1325563"/>
          </a:xfrm>
        </p:spPr>
        <p:txBody>
          <a:bodyPr>
            <a:normAutofit/>
          </a:bodyPr>
          <a:lstStyle/>
          <a:p>
            <a:r>
              <a:rPr lang="en-CA" sz="2800" b="1" dirty="0"/>
              <a:t>The bull-headed dung beetle </a:t>
            </a:r>
            <a:r>
              <a:rPr lang="en-CA" sz="2800" b="1" dirty="0" smtClean="0"/>
              <a:t>(</a:t>
            </a:r>
            <a:r>
              <a:rPr lang="en-CA" sz="2800" b="1" i="1" dirty="0" err="1"/>
              <a:t>Onthophagus</a:t>
            </a:r>
            <a:r>
              <a:rPr lang="en-CA" sz="2800" b="1" i="1" dirty="0"/>
              <a:t> </a:t>
            </a:r>
            <a:r>
              <a:rPr lang="en-CA" sz="2800" b="1" i="1" dirty="0" err="1"/>
              <a:t>taurus</a:t>
            </a:r>
            <a:r>
              <a:rPr lang="en-CA" sz="2800" b="1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2744" y="2445766"/>
            <a:ext cx="34099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Egg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Larval instar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Larval instar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Larval instar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Pre-pupa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Pupa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+mj-lt"/>
              </a:rPr>
              <a:t>Adult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7" y="1086002"/>
            <a:ext cx="5119493" cy="5367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48434" y="6348023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 smtClean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Adapted from </a:t>
            </a:r>
            <a:r>
              <a:rPr lang="en-CA" sz="1400" dirty="0" err="1" smtClean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Emlen</a:t>
            </a:r>
            <a:r>
              <a:rPr lang="en-CA" sz="1400" dirty="0" smtClean="0">
                <a:solidFill>
                  <a:schemeClr val="bg1">
                    <a:lumMod val="85000"/>
                  </a:schemeClr>
                </a:solidFill>
                <a:latin typeface="Georgia" panose="02040502050405020303" pitchFamily="18" charset="0"/>
              </a:rPr>
              <a:t> et al. 2007</a:t>
            </a:r>
            <a:endParaRPr lang="en-CA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6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8" name="Freeform 7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6489"/>
            <a:ext cx="7886700" cy="1325563"/>
          </a:xfrm>
        </p:spPr>
        <p:txBody>
          <a:bodyPr>
            <a:normAutofit/>
          </a:bodyPr>
          <a:lstStyle/>
          <a:p>
            <a:r>
              <a:rPr lang="en-CA" sz="2800" b="1" dirty="0"/>
              <a:t>The bull-headed dung beetle (</a:t>
            </a:r>
            <a:r>
              <a:rPr lang="en-CA" sz="2800" b="1" i="1" dirty="0" err="1"/>
              <a:t>Onthophagus</a:t>
            </a:r>
            <a:r>
              <a:rPr lang="en-CA" sz="2800" b="1" i="1" dirty="0"/>
              <a:t> </a:t>
            </a:r>
            <a:r>
              <a:rPr lang="en-CA" sz="2800" b="1" i="1" dirty="0" err="1"/>
              <a:t>taurus</a:t>
            </a:r>
            <a:r>
              <a:rPr lang="en-CA" sz="2800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62" y="2062329"/>
            <a:ext cx="7542876" cy="43853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326908" y="2099485"/>
            <a:ext cx="1662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020EFF"/>
                </a:solidFill>
                <a:latin typeface="Gill Sans MT" panose="020B0502020104020203" pitchFamily="34" charset="0"/>
              </a:rPr>
              <a:t>Native</a:t>
            </a:r>
            <a:endParaRPr lang="en-US" sz="3200" b="1" dirty="0">
              <a:solidFill>
                <a:srgbClr val="020EFF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467574" y="5016253"/>
            <a:ext cx="1662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latin typeface="Gill Sans MT" panose="020B0502020104020203" pitchFamily="34" charset="0"/>
              </a:rPr>
              <a:t>Exo</a:t>
            </a:r>
            <a:r>
              <a:rPr lang="en-US" sz="3200" b="1" dirty="0" smtClean="0">
                <a:solidFill>
                  <a:srgbClr val="1CDC28"/>
                </a:solidFill>
                <a:latin typeface="Gill Sans MT" panose="020B0502020104020203" pitchFamily="34" charset="0"/>
              </a:rPr>
              <a:t>tic</a:t>
            </a:r>
            <a:endParaRPr lang="en-US" sz="3200" b="1" dirty="0">
              <a:solidFill>
                <a:srgbClr val="1CDC28"/>
              </a:solidFill>
              <a:latin typeface="Gill Sans MT" panose="020B0502020104020203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29412" y="2266681"/>
            <a:ext cx="1662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solidFill>
                  <a:srgbClr val="FF5D17"/>
                </a:solidFill>
                <a:latin typeface="Gill Sans MT" panose="020B0502020104020203" pitchFamily="34" charset="0"/>
              </a:rPr>
              <a:t>Exotic</a:t>
            </a:r>
            <a:endParaRPr lang="en-US" sz="3200" b="1" dirty="0">
              <a:solidFill>
                <a:srgbClr val="FF5D17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26908" y="3026535"/>
            <a:ext cx="3283567" cy="207886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290326" y="3339261"/>
            <a:ext cx="5091549" cy="150896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60592" y="3026535"/>
            <a:ext cx="1915194" cy="23667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36140" y="5679034"/>
            <a:ext cx="1797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© Daniel Schwab</a:t>
            </a:r>
            <a:endParaRPr lang="en-CA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326908" y="3026535"/>
            <a:ext cx="2588242" cy="198971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5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/>
              <a:t>Transcriptomes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>
                <a:latin typeface="+mj-lt"/>
              </a:rPr>
              <a:t>Whole body frozen in </a:t>
            </a:r>
            <a:br>
              <a:rPr lang="en-CA" dirty="0" smtClean="0">
                <a:latin typeface="+mj-lt"/>
              </a:rPr>
            </a:br>
            <a:r>
              <a:rPr lang="en-CA" dirty="0" smtClean="0">
                <a:latin typeface="+mj-lt"/>
              </a:rPr>
              <a:t>      liquid nitrogen</a:t>
            </a:r>
          </a:p>
          <a:p>
            <a:r>
              <a:rPr lang="en-CA" dirty="0" smtClean="0">
                <a:latin typeface="+mj-lt"/>
              </a:rPr>
              <a:t>Homogenized </a:t>
            </a:r>
            <a:r>
              <a:rPr lang="en-CA" dirty="0">
                <a:latin typeface="+mj-lt"/>
              </a:rPr>
              <a:t>in Geno/Grinder </a:t>
            </a:r>
            <a:r>
              <a:rPr lang="en-CA" dirty="0" smtClean="0">
                <a:latin typeface="+mj-lt"/>
              </a:rPr>
              <a:t/>
            </a:r>
            <a:br>
              <a:rPr lang="en-CA" dirty="0" smtClean="0">
                <a:latin typeface="+mj-lt"/>
              </a:rPr>
            </a:br>
            <a:r>
              <a:rPr lang="en-CA" dirty="0" smtClean="0">
                <a:latin typeface="+mj-lt"/>
              </a:rPr>
              <a:t>      tissue homogenizer</a:t>
            </a:r>
          </a:p>
          <a:p>
            <a:r>
              <a:rPr lang="en-CA" dirty="0">
                <a:latin typeface="+mj-lt"/>
              </a:rPr>
              <a:t>RNA was extracted using </a:t>
            </a:r>
            <a:r>
              <a:rPr lang="en-CA" dirty="0" smtClean="0">
                <a:latin typeface="+mj-lt"/>
              </a:rPr>
              <a:t/>
            </a:r>
            <a:br>
              <a:rPr lang="en-CA" dirty="0" smtClean="0">
                <a:latin typeface="+mj-lt"/>
              </a:rPr>
            </a:br>
            <a:r>
              <a:rPr lang="en-CA" dirty="0" smtClean="0">
                <a:latin typeface="+mj-lt"/>
              </a:rPr>
              <a:t>      RNeasy </a:t>
            </a:r>
            <a:r>
              <a:rPr lang="en-CA" dirty="0">
                <a:latin typeface="+mj-lt"/>
              </a:rPr>
              <a:t>Mini spin </a:t>
            </a:r>
            <a:r>
              <a:rPr lang="en-CA" dirty="0" smtClean="0">
                <a:latin typeface="+mj-lt"/>
              </a:rPr>
              <a:t>columns</a:t>
            </a:r>
          </a:p>
          <a:p>
            <a:r>
              <a:rPr lang="en-CA" dirty="0" smtClean="0">
                <a:latin typeface="+mj-lt"/>
              </a:rPr>
              <a:t>High-throughput sequencing</a:t>
            </a:r>
            <a:br>
              <a:rPr lang="en-CA" dirty="0" smtClean="0">
                <a:latin typeface="+mj-lt"/>
              </a:rPr>
            </a:br>
            <a:r>
              <a:rPr lang="en-CA" dirty="0" smtClean="0">
                <a:latin typeface="+mj-lt"/>
              </a:rPr>
              <a:t>      to get RNA-</a:t>
            </a:r>
            <a:r>
              <a:rPr lang="en-CA" dirty="0" err="1" smtClean="0">
                <a:latin typeface="+mj-lt"/>
              </a:rPr>
              <a:t>seq</a:t>
            </a:r>
            <a:r>
              <a:rPr lang="en-CA" dirty="0" smtClean="0">
                <a:latin typeface="+mj-lt"/>
              </a:rPr>
              <a:t> data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224" y="844242"/>
            <a:ext cx="3441076" cy="5161612"/>
          </a:xfrm>
          <a:prstGeom prst="rect">
            <a:avLst/>
          </a:prstGeom>
        </p:spPr>
      </p:pic>
      <p:pic>
        <p:nvPicPr>
          <p:cNvPr id="1028" name="Picture 4" descr="http://www.camlab.co.uk/images/thumbs/0010432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012" y="1265237"/>
            <a:ext cx="285750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vitascientific.com/image/data/VitaWeb/dbio/images/BlueSpinColum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68" y="1348518"/>
            <a:ext cx="3819588" cy="38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309760" y="4483655"/>
            <a:ext cx="1578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© </a:t>
            </a:r>
            <a:r>
              <a:rPr lang="en-CA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vitascientific</a:t>
            </a:r>
            <a:endParaRPr lang="en-CA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1032" name="Picture 8" descr="http://www.notebookcheck-ru.com/fileadmin/Notebooks/News/_nc/nova_closed_fro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095" y="1700918"/>
            <a:ext cx="4896152" cy="41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067771" y="5441648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Geno/Grinder</a:t>
            </a:r>
            <a:r>
              <a:rPr lang="en-CA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®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91179" y="4793536"/>
            <a:ext cx="2041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© </a:t>
            </a:r>
            <a:r>
              <a:rPr lang="en-CA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Thermo</a:t>
            </a:r>
            <a:r>
              <a:rPr lang="en-CA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 Scientific</a:t>
            </a:r>
            <a:endParaRPr lang="en-CA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24152" y="566335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© </a:t>
            </a:r>
            <a:r>
              <a:rPr lang="en-CA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Illumina</a:t>
            </a:r>
            <a:endParaRPr lang="en-CA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79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/>
      <p:bldP spid="11" grpId="1"/>
      <p:bldP spid="12" grpId="0"/>
      <p:bldP spid="12" grpId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5" name="Freeform 4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/>
              <a:t>Weighted Gene Co-Expression Network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>
                <a:latin typeface="+mj-lt"/>
              </a:rPr>
              <a:t>Mapping of reads to </a:t>
            </a:r>
            <a:r>
              <a:rPr lang="en-CA" i="1" dirty="0" err="1" smtClean="0">
                <a:latin typeface="+mj-lt"/>
              </a:rPr>
              <a:t>Onthophagus</a:t>
            </a:r>
            <a:r>
              <a:rPr lang="en-CA" i="1" dirty="0" smtClean="0">
                <a:latin typeface="+mj-lt"/>
              </a:rPr>
              <a:t> </a:t>
            </a:r>
            <a:r>
              <a:rPr lang="en-CA" i="1" dirty="0" err="1" smtClean="0">
                <a:latin typeface="+mj-lt"/>
              </a:rPr>
              <a:t>taurus</a:t>
            </a:r>
            <a:r>
              <a:rPr lang="en-CA" i="1" dirty="0" smtClean="0">
                <a:latin typeface="+mj-lt"/>
              </a:rPr>
              <a:t> </a:t>
            </a:r>
            <a:br>
              <a:rPr lang="en-CA" i="1" dirty="0" smtClean="0">
                <a:latin typeface="+mj-lt"/>
              </a:rPr>
            </a:br>
            <a:r>
              <a:rPr lang="en-CA" dirty="0" smtClean="0">
                <a:latin typeface="+mj-lt"/>
              </a:rPr>
              <a:t>reference genome </a:t>
            </a:r>
            <a:r>
              <a:rPr lang="en-CA" dirty="0">
                <a:latin typeface="+mj-lt"/>
              </a:rPr>
              <a:t>and reference transcriptome</a:t>
            </a:r>
            <a:endParaRPr lang="en-CA" dirty="0" smtClean="0">
              <a:latin typeface="+mj-lt"/>
            </a:endParaRPr>
          </a:p>
          <a:p>
            <a:pPr lvl="1"/>
            <a:r>
              <a:rPr lang="en-CA" dirty="0" err="1" smtClean="0">
                <a:latin typeface="+mj-lt"/>
              </a:rPr>
              <a:t>TopHat</a:t>
            </a:r>
            <a:r>
              <a:rPr lang="en-CA" dirty="0" smtClean="0">
                <a:latin typeface="+mj-lt"/>
              </a:rPr>
              <a:t> (uses Bowtie2), trimmed *.</a:t>
            </a:r>
            <a:r>
              <a:rPr lang="en-CA" dirty="0" err="1" smtClean="0">
                <a:latin typeface="+mj-lt"/>
              </a:rPr>
              <a:t>fastq</a:t>
            </a:r>
            <a:r>
              <a:rPr lang="en-CA" dirty="0" smtClean="0">
                <a:latin typeface="+mj-lt"/>
              </a:rPr>
              <a:t> </a:t>
            </a:r>
            <a:r>
              <a:rPr lang="en-CA" dirty="0" smtClean="0">
                <a:latin typeface="+mj-lt"/>
              </a:rPr>
              <a:t>files / python script</a:t>
            </a:r>
            <a:endParaRPr lang="en-CA" dirty="0" smtClean="0">
              <a:latin typeface="+mj-lt"/>
            </a:endParaRPr>
          </a:p>
          <a:p>
            <a:r>
              <a:rPr lang="en-CA" dirty="0" smtClean="0">
                <a:latin typeface="+mj-lt"/>
              </a:rPr>
              <a:t>Read count</a:t>
            </a:r>
          </a:p>
          <a:p>
            <a:pPr lvl="1"/>
            <a:r>
              <a:rPr lang="en-CA" dirty="0" smtClean="0">
                <a:latin typeface="+mj-lt"/>
              </a:rPr>
              <a:t>With </a:t>
            </a:r>
            <a:r>
              <a:rPr lang="en-CA" dirty="0" err="1" smtClean="0">
                <a:latin typeface="+mj-lt"/>
              </a:rPr>
              <a:t>HTSeq</a:t>
            </a:r>
            <a:r>
              <a:rPr lang="en-CA" dirty="0" smtClean="0">
                <a:latin typeface="+mj-lt"/>
              </a:rPr>
              <a:t>-count </a:t>
            </a:r>
            <a:r>
              <a:rPr lang="en-CA" dirty="0" smtClean="0">
                <a:latin typeface="+mj-lt"/>
              </a:rPr>
              <a:t>(python based</a:t>
            </a:r>
            <a:r>
              <a:rPr lang="en-CA" dirty="0" smtClean="0">
                <a:latin typeface="+mj-lt"/>
              </a:rPr>
              <a:t>) / bash script</a:t>
            </a:r>
            <a:endParaRPr lang="en-CA" dirty="0" smtClean="0">
              <a:latin typeface="+mj-lt"/>
            </a:endParaRPr>
          </a:p>
          <a:p>
            <a:pPr lvl="1"/>
            <a:r>
              <a:rPr lang="en-CA" dirty="0" smtClean="0">
                <a:latin typeface="+mj-lt"/>
              </a:rPr>
              <a:t>Runs on 32bit systems</a:t>
            </a:r>
          </a:p>
          <a:p>
            <a:r>
              <a:rPr lang="en-CA" dirty="0" smtClean="0">
                <a:latin typeface="+mj-lt"/>
              </a:rPr>
              <a:t>Read normalization</a:t>
            </a:r>
          </a:p>
          <a:p>
            <a:pPr lvl="1"/>
            <a:r>
              <a:rPr lang="en-CA" dirty="0" smtClean="0">
                <a:latin typeface="+mj-lt"/>
              </a:rPr>
              <a:t>With </a:t>
            </a:r>
            <a:r>
              <a:rPr lang="en-CA" dirty="0" err="1" smtClean="0">
                <a:latin typeface="+mj-lt"/>
              </a:rPr>
              <a:t>DESeq</a:t>
            </a:r>
            <a:r>
              <a:rPr lang="en-CA" dirty="0" smtClean="0">
                <a:latin typeface="+mj-lt"/>
              </a:rPr>
              <a:t> </a:t>
            </a:r>
            <a:r>
              <a:rPr lang="en-CA" dirty="0" smtClean="0">
                <a:latin typeface="+mj-lt"/>
              </a:rPr>
              <a:t>in </a:t>
            </a:r>
            <a:r>
              <a:rPr lang="en-CA" dirty="0" smtClean="0">
                <a:latin typeface="+mj-lt"/>
              </a:rPr>
              <a:t>R?</a:t>
            </a:r>
            <a:endParaRPr lang="en-CA" dirty="0" smtClean="0">
              <a:latin typeface="+mj-lt"/>
            </a:endParaRPr>
          </a:p>
          <a:p>
            <a:pPr lvl="1"/>
            <a:r>
              <a:rPr lang="en-CA" dirty="0" smtClean="0">
                <a:latin typeface="+mj-lt"/>
              </a:rPr>
              <a:t>With </a:t>
            </a:r>
            <a:r>
              <a:rPr lang="en-CA" dirty="0" err="1" smtClean="0">
                <a:latin typeface="+mj-lt"/>
              </a:rPr>
              <a:t>edgeR</a:t>
            </a:r>
            <a:r>
              <a:rPr lang="en-CA" dirty="0" smtClean="0">
                <a:latin typeface="+mj-lt"/>
              </a:rPr>
              <a:t> </a:t>
            </a:r>
            <a:r>
              <a:rPr lang="en-CA" dirty="0">
                <a:latin typeface="+mj-lt"/>
              </a:rPr>
              <a:t>in </a:t>
            </a:r>
            <a:r>
              <a:rPr lang="en-CA" dirty="0" smtClean="0">
                <a:latin typeface="+mj-lt"/>
              </a:rPr>
              <a:t>R.</a:t>
            </a:r>
            <a:endParaRPr lang="en-CA" dirty="0" smtClean="0">
              <a:latin typeface="+mj-lt"/>
            </a:endParaRPr>
          </a:p>
          <a:p>
            <a:r>
              <a:rPr lang="en-CA" dirty="0" smtClean="0">
                <a:latin typeface="+mj-lt"/>
              </a:rPr>
              <a:t>Network analysis</a:t>
            </a:r>
          </a:p>
          <a:p>
            <a:pPr lvl="1"/>
            <a:r>
              <a:rPr lang="en-CA" dirty="0" smtClean="0">
                <a:latin typeface="+mj-lt"/>
              </a:rPr>
              <a:t>With WGCNA </a:t>
            </a:r>
            <a:r>
              <a:rPr lang="en-CA" dirty="0" smtClean="0">
                <a:latin typeface="+mj-lt"/>
              </a:rPr>
              <a:t>package in R</a:t>
            </a:r>
          </a:p>
          <a:p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38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uillaume\Desktop\2013 M.Sc. final seminar\Dark_Grunge_Paper_by_stock_pics_textu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8" y="-7902"/>
            <a:ext cx="9162775" cy="6865901"/>
          </a:xfrm>
          <a:prstGeom prst="rect">
            <a:avLst/>
          </a:prstGeom>
          <a:solidFill>
            <a:srgbClr val="FFC761">
              <a:alpha val="29000"/>
            </a:srgbClr>
          </a:solidFill>
        </p:spPr>
      </p:pic>
      <p:sp>
        <p:nvSpPr>
          <p:cNvPr id="8" name="Freeform 7"/>
          <p:cNvSpPr/>
          <p:nvPr/>
        </p:nvSpPr>
        <p:spPr>
          <a:xfrm>
            <a:off x="-12879" y="-7902"/>
            <a:ext cx="9156882" cy="6865901"/>
          </a:xfrm>
          <a:custGeom>
            <a:avLst/>
            <a:gdLst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0 w 9175805"/>
              <a:gd name="connsiteY3" fmla="*/ 787179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200485 h 2011680"/>
              <a:gd name="connsiteX4" fmla="*/ 0 w 9175805"/>
              <a:gd name="connsiteY4" fmla="*/ 0 h 2011680"/>
              <a:gd name="connsiteX0" fmla="*/ 0 w 9175805"/>
              <a:gd name="connsiteY0" fmla="*/ 0 h 2011680"/>
              <a:gd name="connsiteX1" fmla="*/ 9175805 w 9175805"/>
              <a:gd name="connsiteY1" fmla="*/ 0 h 2011680"/>
              <a:gd name="connsiteX2" fmla="*/ 9175805 w 9175805"/>
              <a:gd name="connsiteY2" fmla="*/ 2011680 h 2011680"/>
              <a:gd name="connsiteX3" fmla="*/ 7951 w 9175805"/>
              <a:gd name="connsiteY3" fmla="*/ 1848557 h 2011680"/>
              <a:gd name="connsiteX4" fmla="*/ 0 w 9175805"/>
              <a:gd name="connsiteY4" fmla="*/ 0 h 2011680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1056469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768438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0 w 9175805"/>
              <a:gd name="connsiteY0" fmla="*/ 0 h 1848557"/>
              <a:gd name="connsiteX1" fmla="*/ 9175805 w 9175805"/>
              <a:gd name="connsiteY1" fmla="*/ 0 h 1848557"/>
              <a:gd name="connsiteX2" fmla="*/ 9151951 w 9175805"/>
              <a:gd name="connsiteY2" fmla="*/ 984462 h 1848557"/>
              <a:gd name="connsiteX3" fmla="*/ 7951 w 9175805"/>
              <a:gd name="connsiteY3" fmla="*/ 1848557 h 1848557"/>
              <a:gd name="connsiteX4" fmla="*/ 0 w 9175805"/>
              <a:gd name="connsiteY4" fmla="*/ 0 h 1848557"/>
              <a:gd name="connsiteX0" fmla="*/ 23854 w 9167854"/>
              <a:gd name="connsiteY0" fmla="*/ 0 h 1848557"/>
              <a:gd name="connsiteX1" fmla="*/ 9167854 w 9167854"/>
              <a:gd name="connsiteY1" fmla="*/ 0 h 1848557"/>
              <a:gd name="connsiteX2" fmla="*/ 9144000 w 9167854"/>
              <a:gd name="connsiteY2" fmla="*/ 984462 h 1848557"/>
              <a:gd name="connsiteX3" fmla="*/ 0 w 9167854"/>
              <a:gd name="connsiteY3" fmla="*/ 1848557 h 1848557"/>
              <a:gd name="connsiteX4" fmla="*/ 23854 w 9167854"/>
              <a:gd name="connsiteY4" fmla="*/ 0 h 1848557"/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20146 w 9144000"/>
              <a:gd name="connsiteY2" fmla="*/ 984462 h 1556792"/>
              <a:gd name="connsiteX3" fmla="*/ 443690 w 9144000"/>
              <a:gd name="connsiteY3" fmla="*/ 1556792 h 1556792"/>
              <a:gd name="connsiteX4" fmla="*/ 0 w 9144000"/>
              <a:gd name="connsiteY4" fmla="*/ 0 h 1556792"/>
              <a:gd name="connsiteX0" fmla="*/ 23854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23854 w 9167854"/>
              <a:gd name="connsiteY4" fmla="*/ 0 h 1772816"/>
              <a:gd name="connsiteX0" fmla="*/ 0 w 9167854"/>
              <a:gd name="connsiteY0" fmla="*/ 0 h 1772816"/>
              <a:gd name="connsiteX1" fmla="*/ 9167854 w 9167854"/>
              <a:gd name="connsiteY1" fmla="*/ 0 h 1772816"/>
              <a:gd name="connsiteX2" fmla="*/ 9144000 w 9167854"/>
              <a:gd name="connsiteY2" fmla="*/ 984462 h 1772816"/>
              <a:gd name="connsiteX3" fmla="*/ 0 w 9167854"/>
              <a:gd name="connsiteY3" fmla="*/ 1772816 h 1772816"/>
              <a:gd name="connsiteX4" fmla="*/ 0 w 9167854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260648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772816"/>
              <a:gd name="connsiteX1" fmla="*/ 9144000 w 9144000"/>
              <a:gd name="connsiteY1" fmla="*/ 0 h 1772816"/>
              <a:gd name="connsiteX2" fmla="*/ 9144000 w 9144000"/>
              <a:gd name="connsiteY2" fmla="*/ 984462 h 1772816"/>
              <a:gd name="connsiteX3" fmla="*/ 0 w 9144000"/>
              <a:gd name="connsiteY3" fmla="*/ 1772816 h 1772816"/>
              <a:gd name="connsiteX4" fmla="*/ 0 w 9144000"/>
              <a:gd name="connsiteY4" fmla="*/ 0 h 1772816"/>
              <a:gd name="connsiteX0" fmla="*/ 0 w 9144000"/>
              <a:gd name="connsiteY0" fmla="*/ 0 h 1916832"/>
              <a:gd name="connsiteX1" fmla="*/ 9144000 w 9144000"/>
              <a:gd name="connsiteY1" fmla="*/ 144016 h 1916832"/>
              <a:gd name="connsiteX2" fmla="*/ 9144000 w 9144000"/>
              <a:gd name="connsiteY2" fmla="*/ 1128478 h 1916832"/>
              <a:gd name="connsiteX3" fmla="*/ 0 w 9144000"/>
              <a:gd name="connsiteY3" fmla="*/ 1916832 h 1916832"/>
              <a:gd name="connsiteX4" fmla="*/ 0 w 9144000"/>
              <a:gd name="connsiteY4" fmla="*/ 0 h 1916832"/>
              <a:gd name="connsiteX0" fmla="*/ 0 w 9144000"/>
              <a:gd name="connsiteY0" fmla="*/ 792088 h 2708920"/>
              <a:gd name="connsiteX1" fmla="*/ 9144000 w 9144000"/>
              <a:gd name="connsiteY1" fmla="*/ 0 h 2708920"/>
              <a:gd name="connsiteX2" fmla="*/ 9144000 w 9144000"/>
              <a:gd name="connsiteY2" fmla="*/ 1920566 h 2708920"/>
              <a:gd name="connsiteX3" fmla="*/ 0 w 9144000"/>
              <a:gd name="connsiteY3" fmla="*/ 2708920 h 2708920"/>
              <a:gd name="connsiteX4" fmla="*/ 0 w 9144000"/>
              <a:gd name="connsiteY4" fmla="*/ 792088 h 2708920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2708920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792088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792088 h 5877272"/>
              <a:gd name="connsiteX0" fmla="*/ 0 w 9144000"/>
              <a:gd name="connsiteY0" fmla="*/ 864096 h 5877272"/>
              <a:gd name="connsiteX1" fmla="*/ 9144000 w 9144000"/>
              <a:gd name="connsiteY1" fmla="*/ 0 h 5877272"/>
              <a:gd name="connsiteX2" fmla="*/ 9144000 w 9144000"/>
              <a:gd name="connsiteY2" fmla="*/ 5877272 h 5877272"/>
              <a:gd name="connsiteX3" fmla="*/ 0 w 9144000"/>
              <a:gd name="connsiteY3" fmla="*/ 5877272 h 5877272"/>
              <a:gd name="connsiteX4" fmla="*/ 0 w 9144000"/>
              <a:gd name="connsiteY4" fmla="*/ 864096 h 5877272"/>
              <a:gd name="connsiteX0" fmla="*/ 0 w 9144000"/>
              <a:gd name="connsiteY0" fmla="*/ 108012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0 w 9144000"/>
              <a:gd name="connsiteY4" fmla="*/ 1080120 h 6093296"/>
              <a:gd name="connsiteX0" fmla="*/ 0 w 9163050"/>
              <a:gd name="connsiteY0" fmla="*/ 0 h 6099026"/>
              <a:gd name="connsiteX1" fmla="*/ 9163050 w 9163050"/>
              <a:gd name="connsiteY1" fmla="*/ 5730 h 6099026"/>
              <a:gd name="connsiteX2" fmla="*/ 9163050 w 9163050"/>
              <a:gd name="connsiteY2" fmla="*/ 6099026 h 6099026"/>
              <a:gd name="connsiteX3" fmla="*/ 19050 w 9163050"/>
              <a:gd name="connsiteY3" fmla="*/ 6099026 h 6099026"/>
              <a:gd name="connsiteX4" fmla="*/ 0 w 9163050"/>
              <a:gd name="connsiteY4" fmla="*/ 0 h 609902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276225 w 9144000"/>
              <a:gd name="connsiteY0" fmla="*/ 375270 h 6093296"/>
              <a:gd name="connsiteX1" fmla="*/ 9144000 w 9144000"/>
              <a:gd name="connsiteY1" fmla="*/ 0 h 6093296"/>
              <a:gd name="connsiteX2" fmla="*/ 9144000 w 9144000"/>
              <a:gd name="connsiteY2" fmla="*/ 6093296 h 6093296"/>
              <a:gd name="connsiteX3" fmla="*/ 0 w 9144000"/>
              <a:gd name="connsiteY3" fmla="*/ 6093296 h 6093296"/>
              <a:gd name="connsiteX4" fmla="*/ 276225 w 9144000"/>
              <a:gd name="connsiteY4" fmla="*/ 375270 h 6093296"/>
              <a:gd name="connsiteX0" fmla="*/ 14006 w 9158006"/>
              <a:gd name="connsiteY0" fmla="*/ 3795 h 6093296"/>
              <a:gd name="connsiteX1" fmla="*/ 9158006 w 9158006"/>
              <a:gd name="connsiteY1" fmla="*/ 0 h 6093296"/>
              <a:gd name="connsiteX2" fmla="*/ 9158006 w 9158006"/>
              <a:gd name="connsiteY2" fmla="*/ 6093296 h 6093296"/>
              <a:gd name="connsiteX3" fmla="*/ 14006 w 9158006"/>
              <a:gd name="connsiteY3" fmla="*/ 6093296 h 6093296"/>
              <a:gd name="connsiteX4" fmla="*/ 14006 w 9158006"/>
              <a:gd name="connsiteY4" fmla="*/ 3795 h 6093296"/>
              <a:gd name="connsiteX0" fmla="*/ 9780 w 9153780"/>
              <a:gd name="connsiteY0" fmla="*/ 3795 h 6093296"/>
              <a:gd name="connsiteX1" fmla="*/ 9153780 w 9153780"/>
              <a:gd name="connsiteY1" fmla="*/ 0 h 6093296"/>
              <a:gd name="connsiteX2" fmla="*/ 9153780 w 9153780"/>
              <a:gd name="connsiteY2" fmla="*/ 6093296 h 6093296"/>
              <a:gd name="connsiteX3" fmla="*/ 9780 w 9153780"/>
              <a:gd name="connsiteY3" fmla="*/ 6093296 h 6093296"/>
              <a:gd name="connsiteX4" fmla="*/ 9780 w 9153780"/>
              <a:gd name="connsiteY4" fmla="*/ 3795 h 60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780" h="6093296">
                <a:moveTo>
                  <a:pt x="9780" y="3795"/>
                </a:moveTo>
                <a:lnTo>
                  <a:pt x="9153780" y="0"/>
                </a:lnTo>
                <a:lnTo>
                  <a:pt x="9153780" y="6093296"/>
                </a:lnTo>
                <a:lnTo>
                  <a:pt x="9780" y="6093296"/>
                </a:lnTo>
                <a:cubicBezTo>
                  <a:pt x="12430" y="5830903"/>
                  <a:pt x="-13494" y="837688"/>
                  <a:pt x="9780" y="3795"/>
                </a:cubicBezTo>
                <a:close/>
              </a:path>
            </a:pathLst>
          </a:custGeom>
          <a:solidFill>
            <a:srgbClr val="FFC761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097" y="14751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Issues: WGCNA after </a:t>
            </a:r>
            <a:r>
              <a:rPr lang="en-US" sz="3600" b="1" dirty="0" err="1" smtClean="0"/>
              <a:t>DESeq</a:t>
            </a:r>
            <a:r>
              <a:rPr lang="en-US" sz="3600" b="1" dirty="0" smtClean="0"/>
              <a:t> processing</a:t>
            </a:r>
            <a:endParaRPr lang="en-US" sz="3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8" y="1317661"/>
            <a:ext cx="8774419" cy="3582143"/>
          </a:xfrm>
        </p:spPr>
      </p:pic>
    </p:spTree>
    <p:extLst>
      <p:ext uri="{BB962C8B-B14F-4D97-AF65-F5344CB8AC3E}">
        <p14:creationId xmlns:p14="http://schemas.microsoft.com/office/powerpoint/2010/main" val="296221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</TotalTime>
  <Words>362</Words>
  <Application>Microsoft Office PowerPoint</Application>
  <PresentationFormat>On-screen Show (4:3)</PresentationFormat>
  <Paragraphs>176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Gill Sans MT</vt:lpstr>
      <vt:lpstr>Office Theme</vt:lpstr>
      <vt:lpstr>Weighted Gene Co-Expression Network Analysis of  transcriptomes of the bull-headed dung beetle (Onthophagus taurus) across sex,  instars and populations</vt:lpstr>
      <vt:lpstr>The bull-headed dung beetle (Onthophagus taurus)</vt:lpstr>
      <vt:lpstr>The bull-headed dung beetle (Onthophagus taurus)</vt:lpstr>
      <vt:lpstr>The bull-headed dung beetle (Onthophagus taurus)</vt:lpstr>
      <vt:lpstr>The bull-headed dung beetle (Onthophagus taurus)</vt:lpstr>
      <vt:lpstr>The bull-headed dung beetle (Onthophagus taurus)</vt:lpstr>
      <vt:lpstr>Transcriptomes</vt:lpstr>
      <vt:lpstr>Weighted Gene Co-Expression Network Analysis</vt:lpstr>
      <vt:lpstr>Issues: WGCNA after DESeq processing</vt:lpstr>
      <vt:lpstr>PowerPoint Presentation</vt:lpstr>
      <vt:lpstr>Normalization in EdgeR</vt:lpstr>
      <vt:lpstr>Weighted Gene Co-Expression Network Analysis</vt:lpstr>
      <vt:lpstr>Weighted Gene Co-Expression Network Analysis</vt:lpstr>
      <vt:lpstr>Weighted Gene Co-Expression Network Analysis</vt:lpstr>
      <vt:lpstr>Weighted Gene Co-Expression Network Analysis</vt:lpstr>
      <vt:lpstr>Weighted Gene Co-Expression Network Analysis</vt:lpstr>
      <vt:lpstr>Weighted Gene Co-Expression Network Analysis</vt:lpstr>
      <vt:lpstr>Conclusions</vt:lpstr>
      <vt:lpstr>Future directions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Guillaume</dc:creator>
  <cp:lastModifiedBy>Guillaume</cp:lastModifiedBy>
  <cp:revision>50</cp:revision>
  <dcterms:created xsi:type="dcterms:W3CDTF">2015-12-06T20:43:03Z</dcterms:created>
  <dcterms:modified xsi:type="dcterms:W3CDTF">2015-12-08T23:55:25Z</dcterms:modified>
</cp:coreProperties>
</file>